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8" r:id="rId7"/>
    <p:sldId id="263" r:id="rId8"/>
    <p:sldId id="260" r:id="rId9"/>
    <p:sldId id="266" r:id="rId10"/>
    <p:sldId id="259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3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1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2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0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7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3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7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8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A93FC-CF69-42B5-9B89-B3045197B63F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E1220-8CD0-4B40-BA89-98C4D8E7B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0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AVC/H.264 HRD Easy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Composed by Shevach Riabtsev</a:t>
            </a:r>
          </a:p>
          <a:p>
            <a:r>
              <a:rPr lang="en-US" dirty="0"/>
              <a:t>riabtsev@yahoo.com</a:t>
            </a:r>
          </a:p>
        </p:txBody>
      </p:sp>
    </p:spTree>
    <p:extLst>
      <p:ext uri="{BB962C8B-B14F-4D97-AF65-F5344CB8AC3E}">
        <p14:creationId xmlns:p14="http://schemas.microsoft.com/office/powerpoint/2010/main" val="3373565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2326"/>
            <a:ext cx="10515600" cy="577771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figure is taken from </a:t>
            </a:r>
            <a:r>
              <a:rPr lang="en-US" altLang="en-US" sz="2000" dirty="0"/>
              <a:t>JVT-D131 “HRD and Related Issues” by Eric </a:t>
            </a:r>
            <a:r>
              <a:rPr lang="en-US" altLang="en-US" sz="2000" dirty="0" err="1"/>
              <a:t>Viscito</a:t>
            </a:r>
            <a:endParaRPr lang="en-US" altLang="en-US" sz="2000" dirty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414448"/>
              </p:ext>
            </p:extLst>
          </p:nvPr>
        </p:nvGraphicFramePr>
        <p:xfrm>
          <a:off x="2410496" y="2524258"/>
          <a:ext cx="5600163" cy="3894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VISIO" r:id="rId3" imgW="5422680" imgH="4834080" progId="Visio.Drawing.5">
                  <p:embed/>
                </p:oleObj>
              </mc:Choice>
              <mc:Fallback>
                <p:oleObj name="VISIO" r:id="rId3" imgW="5422680" imgH="483408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0496" y="2524258"/>
                        <a:ext cx="5600163" cy="38943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CBR Mode Example</a:t>
            </a:r>
          </a:p>
        </p:txBody>
      </p:sp>
    </p:spTree>
    <p:extLst>
      <p:ext uri="{BB962C8B-B14F-4D97-AF65-F5344CB8AC3E}">
        <p14:creationId xmlns:p14="http://schemas.microsoft.com/office/powerpoint/2010/main" val="799740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94746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figure is taken from </a:t>
            </a:r>
            <a:r>
              <a:rPr lang="en-US" altLang="en-US" sz="2000" dirty="0"/>
              <a:t>JVT-D131 “HRD and Related Issues” by Eric </a:t>
            </a:r>
            <a:r>
              <a:rPr lang="en-US" altLang="en-US" sz="2000" dirty="0" err="1"/>
              <a:t>Viscito</a:t>
            </a:r>
            <a:endParaRPr lang="en-US" alt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VBR Mode Example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048705"/>
              </p:ext>
            </p:extLst>
          </p:nvPr>
        </p:nvGraphicFramePr>
        <p:xfrm>
          <a:off x="1717589" y="1023552"/>
          <a:ext cx="824865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VISIO" r:id="rId3" imgW="6094080" imgH="4734000" progId="Visio.Drawing.5">
                  <p:embed/>
                </p:oleObj>
              </mc:Choice>
              <mc:Fallback>
                <p:oleObj name="VISIO" r:id="rId3" imgW="6094080" imgH="47340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589" y="1023552"/>
                        <a:ext cx="8248650" cy="571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3876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49" y="835851"/>
            <a:ext cx="10515600" cy="577771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Unlike CBR mode, Ta(n) &gt; </a:t>
            </a:r>
            <a:r>
              <a:rPr lang="en-US" sz="2000" dirty="0" err="1"/>
              <a:t>Tf</a:t>
            </a:r>
            <a:r>
              <a:rPr lang="en-US" sz="2000" dirty="0"/>
              <a:t>(n-1). In other words in the period of  [Ta(n) – </a:t>
            </a:r>
            <a:r>
              <a:rPr lang="en-US" sz="2000" dirty="0" err="1"/>
              <a:t>Tf</a:t>
            </a:r>
            <a:r>
              <a:rPr lang="en-US" sz="2000" dirty="0"/>
              <a:t>(n-1)] seconds the tap is closed.</a:t>
            </a:r>
          </a:p>
          <a:p>
            <a:pPr marL="0" indent="0">
              <a:buNone/>
            </a:pPr>
            <a:r>
              <a:rPr lang="en-US" sz="2000" dirty="0"/>
              <a:t>Before let’s specify what is </a:t>
            </a:r>
            <a:r>
              <a:rPr lang="en-US" sz="2000" dirty="0" err="1"/>
              <a:t>Te</a:t>
            </a:r>
            <a:r>
              <a:rPr lang="en-US" sz="2000" dirty="0"/>
              <a:t>(n) – earliest time for the picture #n to enter:</a:t>
            </a:r>
            <a:endParaRPr lang="en-US" sz="2400" dirty="0"/>
          </a:p>
          <a:p>
            <a:pPr marL="0" indent="0">
              <a:buNone/>
            </a:pPr>
            <a:r>
              <a:rPr lang="en-US" sz="2000" dirty="0"/>
              <a:t>a)  For non-IDR frame </a:t>
            </a:r>
          </a:p>
          <a:p>
            <a:pPr marL="0" indent="0">
              <a:buNone/>
            </a:pPr>
            <a:r>
              <a:rPr lang="en-US" sz="1700" dirty="0" err="1"/>
              <a:t>Te</a:t>
            </a:r>
            <a:r>
              <a:rPr lang="en-US" sz="1700" dirty="0"/>
              <a:t>(n) = </a:t>
            </a:r>
            <a:r>
              <a:rPr lang="en-US" sz="1700" dirty="0" err="1"/>
              <a:t>Tc</a:t>
            </a:r>
            <a:r>
              <a:rPr lang="en-US" sz="1700" dirty="0"/>
              <a:t>*</a:t>
            </a:r>
            <a:r>
              <a:rPr lang="en-US" sz="1700" dirty="0" err="1"/>
              <a:t>cpb_removal_delay</a:t>
            </a:r>
            <a:r>
              <a:rPr lang="en-US" sz="1700" dirty="0"/>
              <a:t>(n) + </a:t>
            </a:r>
            <a:r>
              <a:rPr lang="en-US" sz="1700" dirty="0" err="1"/>
              <a:t>Tr</a:t>
            </a:r>
            <a:r>
              <a:rPr lang="en-US" sz="1700" dirty="0"/>
              <a:t>(last </a:t>
            </a:r>
            <a:r>
              <a:rPr lang="en-US" sz="1700" dirty="0" err="1"/>
              <a:t>idr</a:t>
            </a:r>
            <a:r>
              <a:rPr lang="en-US" sz="1700" dirty="0"/>
              <a:t>) –(</a:t>
            </a:r>
            <a:r>
              <a:rPr lang="en-US" sz="1700" dirty="0" err="1"/>
              <a:t>initial_cpb_removal_delay+initial_cpb_removal_delay_offset</a:t>
            </a:r>
            <a:r>
              <a:rPr lang="en-US" sz="1700" dirty="0"/>
              <a:t>)/90000	</a:t>
            </a:r>
          </a:p>
          <a:p>
            <a:pPr marL="0" indent="0">
              <a:buNone/>
            </a:pPr>
            <a:r>
              <a:rPr lang="en-US" sz="2000" dirty="0"/>
              <a:t>where </a:t>
            </a:r>
            <a:r>
              <a:rPr lang="en-US" sz="1700" dirty="0" err="1"/>
              <a:t>Tc</a:t>
            </a:r>
            <a:r>
              <a:rPr lang="en-US" sz="1700" dirty="0"/>
              <a:t> = </a:t>
            </a:r>
            <a:r>
              <a:rPr lang="en-US" sz="1700" dirty="0" err="1"/>
              <a:t>num_units_in_tick</a:t>
            </a:r>
            <a:r>
              <a:rPr lang="en-US" sz="1700" dirty="0"/>
              <a:t> /</a:t>
            </a:r>
            <a:r>
              <a:rPr lang="en-US" sz="1700" dirty="0" err="1"/>
              <a:t>time_scale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/>
              <a:t>b) For IDR frame</a:t>
            </a:r>
          </a:p>
          <a:p>
            <a:pPr marL="0" indent="0">
              <a:buNone/>
            </a:pPr>
            <a:r>
              <a:rPr lang="en-US" sz="1700" dirty="0"/>
              <a:t>     </a:t>
            </a:r>
            <a:r>
              <a:rPr lang="en-US" sz="1700" dirty="0" err="1"/>
              <a:t>Te</a:t>
            </a:r>
            <a:r>
              <a:rPr lang="en-US" sz="1700" dirty="0"/>
              <a:t>(n) = </a:t>
            </a:r>
            <a:r>
              <a:rPr lang="en-US" sz="1700" dirty="0" err="1"/>
              <a:t>Tc</a:t>
            </a:r>
            <a:r>
              <a:rPr lang="en-US" sz="1700" dirty="0"/>
              <a:t>*</a:t>
            </a:r>
            <a:r>
              <a:rPr lang="en-US" sz="1700" dirty="0" err="1"/>
              <a:t>cpb_removal_delay</a:t>
            </a:r>
            <a:r>
              <a:rPr lang="en-US" sz="1700" dirty="0"/>
              <a:t>(n) + </a:t>
            </a:r>
            <a:r>
              <a:rPr lang="en-US" sz="1700" dirty="0" err="1"/>
              <a:t>Tr</a:t>
            </a:r>
            <a:r>
              <a:rPr lang="en-US" sz="1700" dirty="0"/>
              <a:t>(last </a:t>
            </a:r>
            <a:r>
              <a:rPr lang="en-US" sz="1700" dirty="0" err="1"/>
              <a:t>idr</a:t>
            </a:r>
            <a:r>
              <a:rPr lang="en-US" sz="1700" dirty="0"/>
              <a:t>) – </a:t>
            </a:r>
            <a:r>
              <a:rPr lang="en-US" sz="1700" dirty="0" err="1"/>
              <a:t>initial_cpb_removal_delay</a:t>
            </a:r>
            <a:r>
              <a:rPr lang="en-US" sz="1700" dirty="0"/>
              <a:t>/90000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2000" dirty="0"/>
              <a:t>The arrival time of frame #n is </a:t>
            </a:r>
          </a:p>
          <a:p>
            <a:pPr marL="0" indent="0">
              <a:buNone/>
            </a:pPr>
            <a:r>
              <a:rPr lang="pt-BR" sz="1800" dirty="0"/>
              <a:t>	</a:t>
            </a:r>
            <a:r>
              <a:rPr lang="pt-BR" sz="1700" dirty="0"/>
              <a:t>Ta( n ) = Max( Tf( n − 1 ), Te( n ) 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How Arrival Time Derived in VBR mode?</a:t>
            </a:r>
          </a:p>
        </p:txBody>
      </p:sp>
    </p:spTree>
    <p:extLst>
      <p:ext uri="{BB962C8B-B14F-4D97-AF65-F5344CB8AC3E}">
        <p14:creationId xmlns:p14="http://schemas.microsoft.com/office/powerpoint/2010/main" val="233316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40935" y="2202287"/>
            <a:ext cx="7276564" cy="38636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General Flowchart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8947" y="2884868"/>
            <a:ext cx="1687132" cy="708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 (MB) Buffer</a:t>
            </a:r>
          </a:p>
        </p:txBody>
      </p:sp>
      <p:sp>
        <p:nvSpPr>
          <p:cNvPr id="5" name="Rectangle 4"/>
          <p:cNvSpPr/>
          <p:nvPr/>
        </p:nvSpPr>
        <p:spPr>
          <a:xfrm>
            <a:off x="4531218" y="2884868"/>
            <a:ext cx="1687132" cy="708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CPB</a:t>
            </a: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9038823" y="2884868"/>
            <a:ext cx="1737360" cy="708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DPB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7699420" y="2785615"/>
            <a:ext cx="221087" cy="906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40137" y="3770505"/>
            <a:ext cx="1539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Instantaneous</a:t>
            </a:r>
          </a:p>
          <a:p>
            <a:pPr algn="ctr"/>
            <a:r>
              <a:rPr lang="en-US" b="1" dirty="0"/>
              <a:t>Decoder 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03831" y="1777594"/>
            <a:ext cx="47136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AVC/H.264 spec.</a:t>
            </a:r>
          </a:p>
          <a:p>
            <a:endParaRPr lang="en-US" dirty="0"/>
          </a:p>
        </p:txBody>
      </p: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>
          <a:xfrm>
            <a:off x="2756079" y="3239037"/>
            <a:ext cx="1775139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1"/>
          </p:cNvCxnSpPr>
          <p:nvPr/>
        </p:nvCxnSpPr>
        <p:spPr>
          <a:xfrm>
            <a:off x="6218350" y="3239036"/>
            <a:ext cx="1481070" cy="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954850" y="3262646"/>
            <a:ext cx="1097280" cy="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56519" y="2822551"/>
            <a:ext cx="86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BitRate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58945" y="2605273"/>
            <a:ext cx="1027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Signaled </a:t>
            </a:r>
          </a:p>
          <a:p>
            <a:r>
              <a:rPr lang="en-US" dirty="0"/>
              <a:t>removal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9678903" y="3618660"/>
            <a:ext cx="31767" cy="1262433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215909" y="4921327"/>
            <a:ext cx="18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Signaled Removal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70282" y="3206773"/>
            <a:ext cx="400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96950" y="3217504"/>
            <a:ext cx="400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17221" y="3234993"/>
            <a:ext cx="946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Reconstr</a:t>
            </a:r>
            <a:r>
              <a:rPr lang="en-US" sz="1600" dirty="0"/>
              <a:t>.</a:t>
            </a:r>
          </a:p>
          <a:p>
            <a:r>
              <a:rPr lang="en-US" sz="1600" dirty="0"/>
              <a:t>picture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8087" y="6271461"/>
            <a:ext cx="18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Signaled Removal</a:t>
            </a:r>
          </a:p>
        </p:txBody>
      </p:sp>
    </p:spTree>
    <p:extLst>
      <p:ext uri="{BB962C8B-B14F-4D97-AF65-F5344CB8AC3E}">
        <p14:creationId xmlns:p14="http://schemas.microsoft.com/office/powerpoint/2010/main" val="863804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51" y="914400"/>
            <a:ext cx="10515600" cy="5777718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CBP Size (in bits) is specified in VUI  via </a:t>
            </a:r>
            <a:r>
              <a:rPr lang="en-US" sz="2400" i="1" dirty="0"/>
              <a:t>cpb_size_value_minus1</a:t>
            </a:r>
            <a:r>
              <a:rPr lang="en-US" sz="2400" dirty="0"/>
              <a:t> and </a:t>
            </a:r>
            <a:r>
              <a:rPr lang="en-US" sz="2400" i="1" dirty="0" err="1"/>
              <a:t>cpb_size_scale</a:t>
            </a:r>
            <a:r>
              <a:rPr lang="en-US" sz="2400" dirty="0"/>
              <a:t> as 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000" dirty="0" err="1"/>
              <a:t>CpbSize</a:t>
            </a:r>
            <a:r>
              <a:rPr lang="en-US" sz="2000" dirty="0"/>
              <a:t> = ( cpb_size_value_minus1+ 1 ) &lt;&lt;(4+ </a:t>
            </a:r>
            <a:r>
              <a:rPr lang="en-US" sz="2000" dirty="0" err="1"/>
              <a:t>cpb_size_scale</a:t>
            </a:r>
            <a:r>
              <a:rPr lang="en-US" sz="2000" dirty="0"/>
              <a:t>)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 bitrate (bits per second) is specified in VUI via </a:t>
            </a:r>
            <a:r>
              <a:rPr lang="en-US" sz="2400" i="1" dirty="0"/>
              <a:t>bit_rate_value_minus1</a:t>
            </a:r>
            <a:r>
              <a:rPr lang="en-US" sz="2400" dirty="0"/>
              <a:t> and </a:t>
            </a:r>
            <a:r>
              <a:rPr lang="en-US" sz="2400" i="1" dirty="0" err="1"/>
              <a:t>bit_rate_scal</a:t>
            </a:r>
            <a:r>
              <a:rPr lang="en-US" sz="2400" dirty="0" err="1"/>
              <a:t>e</a:t>
            </a:r>
            <a:r>
              <a:rPr lang="en-US" sz="2400" dirty="0"/>
              <a:t> as </a:t>
            </a:r>
          </a:p>
          <a:p>
            <a:pPr marL="0" indent="0">
              <a:buNone/>
            </a:pPr>
            <a:r>
              <a:rPr lang="en-US" sz="2400" dirty="0"/>
              <a:t>       </a:t>
            </a:r>
            <a:r>
              <a:rPr lang="en-US" sz="2000" dirty="0" err="1"/>
              <a:t>BitRate</a:t>
            </a:r>
            <a:r>
              <a:rPr lang="en-US" sz="2000" dirty="0"/>
              <a:t> =  (bit_rate_value_minus1+1)&lt;&lt;(bit_rate_scale+6)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DPB Size granularity is in units of frames and specified in VUI </a:t>
            </a:r>
            <a:r>
              <a:rPr lang="en-US" sz="2000" dirty="0"/>
              <a:t>by </a:t>
            </a:r>
          </a:p>
          <a:p>
            <a:pPr marL="0" indent="0">
              <a:buNone/>
            </a:pPr>
            <a:r>
              <a:rPr lang="en-US" sz="2000" dirty="0" err="1"/>
              <a:t>max_dec_frame_buffering</a:t>
            </a:r>
            <a:r>
              <a:rPr lang="en-US" sz="2000" dirty="0"/>
              <a:t>, if this parameter not present derived from Table A-1 of the spec. according to level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Removal Time from DPB is specified in picture timing SEI by</a:t>
            </a:r>
          </a:p>
          <a:p>
            <a:pPr marL="0" indent="0">
              <a:buNone/>
            </a:pPr>
            <a:r>
              <a:rPr lang="en-US" sz="2000" b="1" dirty="0" err="1"/>
              <a:t>dpb_output_delay</a:t>
            </a:r>
            <a:r>
              <a:rPr lang="en-US" sz="2000" dirty="0"/>
              <a:t>, this parameter is signaled for each picture. Frame is removed from DPB instantaneously.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Removal Time from CPB is specified in picture timing SEI by</a:t>
            </a:r>
          </a:p>
          <a:p>
            <a:pPr marL="0" indent="0">
              <a:buNone/>
            </a:pPr>
            <a:r>
              <a:rPr lang="en-US" sz="2100" b="1" dirty="0" err="1"/>
              <a:t>cpb_removal_delay</a:t>
            </a:r>
            <a:r>
              <a:rPr lang="en-US" sz="2100" dirty="0"/>
              <a:t>, this parameter is signaled for each picture. Frame is removed from CPB instantaneously.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400" b="1" dirty="0"/>
              <a:t>Note: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Frames  are removed from CPB instantaneously and immediately decoded instantaneously and put onto DPB instantaneously. In other words a </a:t>
            </a:r>
            <a:r>
              <a:rPr lang="en-US" sz="2400" b="1" dirty="0"/>
              <a:t>frame moves from CPB to DPB in 0 seconds.</a:t>
            </a:r>
          </a:p>
          <a:p>
            <a:pPr marL="0" indent="0">
              <a:buNone/>
            </a:pPr>
            <a:r>
              <a:rPr lang="en-US" sz="2400" b="1" dirty="0"/>
              <a:t>Therefore HRD model is called Hypothetical. </a:t>
            </a:r>
            <a:endParaRPr lang="en-US" sz="2100" b="1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349523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51" y="914400"/>
            <a:ext cx="10515600" cy="5777718"/>
          </a:xfrm>
        </p:spPr>
        <p:txBody>
          <a:bodyPr>
            <a:normAutofit/>
          </a:bodyPr>
          <a:lstStyle/>
          <a:p>
            <a:r>
              <a:rPr lang="en-US" sz="2000" dirty="0"/>
              <a:t>TS buffer is not specified in H.264/AVC. However, it’s specified in Blu-Ray spec. (named as MB1 or Multiplexor buffer) and it has a constant size of 40000 bytes (Table 8-3 of Blu-Ray spec).</a:t>
            </a:r>
          </a:p>
          <a:p>
            <a:r>
              <a:rPr lang="en-US" sz="2000" dirty="0"/>
              <a:t>The input rate to TS buffer is leak rate (the rate is specified in Table 8-2 of Blu-Ray spec). For level 4.1 the input rate is 1.2*40*10^6 bits/sec. </a:t>
            </a:r>
          </a:p>
          <a:p>
            <a:r>
              <a:rPr lang="en-US" sz="2000" b="1" dirty="0" err="1"/>
              <a:t>cpb_removal_delay</a:t>
            </a:r>
            <a:r>
              <a:rPr lang="en-US" sz="2000" b="1" dirty="0"/>
              <a:t> </a:t>
            </a:r>
            <a:r>
              <a:rPr lang="en-US" sz="2000" dirty="0"/>
              <a:t>denotes the frame removal time (in units of clock ticks, details are present in the next slide) from the last buffering period SEI. </a:t>
            </a:r>
          </a:p>
          <a:p>
            <a:pPr marL="0" indent="0">
              <a:buNone/>
            </a:pPr>
            <a:r>
              <a:rPr lang="en-US" sz="2000" dirty="0"/>
              <a:t>  Thus, </a:t>
            </a:r>
            <a:r>
              <a:rPr lang="en-US" sz="2000" dirty="0" err="1"/>
              <a:t>cpb_removal_delay</a:t>
            </a:r>
            <a:r>
              <a:rPr lang="en-US" sz="2000" dirty="0"/>
              <a:t> is monotonically increasing along frames until next </a:t>
            </a:r>
            <a:r>
              <a:rPr lang="en-US" sz="2000" dirty="0" err="1"/>
              <a:t>buffering_period</a:t>
            </a:r>
            <a:r>
              <a:rPr lang="en-US" sz="2000" dirty="0"/>
              <a:t> SEI message encountered. The number of bits allocated for </a:t>
            </a:r>
            <a:r>
              <a:rPr lang="en-US" sz="2000" dirty="0" err="1"/>
              <a:t>cpb_removal_delay</a:t>
            </a:r>
            <a:r>
              <a:rPr lang="en-US" sz="2000" dirty="0"/>
              <a:t> is specified by the VUI parameter </a:t>
            </a:r>
            <a:r>
              <a:rPr lang="en-US" sz="2000" b="1" dirty="0" err="1"/>
              <a:t>cpb_removal_delay_length</a:t>
            </a:r>
            <a:r>
              <a:rPr lang="en-US" sz="2000" b="1" dirty="0"/>
              <a:t>.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dirty="0"/>
              <a:t>One should choice the magnitude of </a:t>
            </a:r>
            <a:r>
              <a:rPr lang="en-US" sz="2000" dirty="0" err="1"/>
              <a:t>cpb_removal_delay_length</a:t>
            </a:r>
            <a:r>
              <a:rPr lang="en-US" sz="2000" dirty="0"/>
              <a:t>  such that no wrap-around occur  within the maximal buffering-period interval. </a:t>
            </a:r>
          </a:p>
          <a:p>
            <a:pPr marL="457200" lvl="1" indent="0">
              <a:buNone/>
            </a:pPr>
            <a:r>
              <a:rPr lang="en-US" sz="1600" dirty="0"/>
              <a:t>    For example, if we specify </a:t>
            </a:r>
            <a:r>
              <a:rPr lang="en-US" sz="1600" dirty="0" err="1"/>
              <a:t>cpb_removal_delay_length</a:t>
            </a:r>
            <a:r>
              <a:rPr lang="en-US" sz="1600" dirty="0"/>
              <a:t>=8 bits and the frame duration is 2 clock ticks, but the number of frames between two buffering period SEIs is greater than 512 then we can’t keep </a:t>
            </a:r>
            <a:r>
              <a:rPr lang="en-US" sz="1600" dirty="0" err="1"/>
              <a:t>cpb_removal_delay</a:t>
            </a:r>
            <a:r>
              <a:rPr lang="en-US" sz="1600" dirty="0"/>
              <a:t> monotonically increasing.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Details and Notes</a:t>
            </a:r>
          </a:p>
        </p:txBody>
      </p:sp>
    </p:spTree>
    <p:extLst>
      <p:ext uri="{BB962C8B-B14F-4D97-AF65-F5344CB8AC3E}">
        <p14:creationId xmlns:p14="http://schemas.microsoft.com/office/powerpoint/2010/main" val="33381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51" y="914400"/>
            <a:ext cx="10515600" cy="5777718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Frame is removed from CPB according to </a:t>
            </a:r>
            <a:r>
              <a:rPr lang="en-US" sz="2000" dirty="0" err="1"/>
              <a:t>cpb_removal_delay</a:t>
            </a:r>
            <a:r>
              <a:rPr lang="en-US" sz="2000" dirty="0"/>
              <a:t> (signaled in the </a:t>
            </a:r>
            <a:r>
              <a:rPr lang="en-US" sz="2000" dirty="0" err="1"/>
              <a:t>pic_timing</a:t>
            </a:r>
            <a:r>
              <a:rPr lang="en-US" sz="2000" dirty="0"/>
              <a:t> SEI associated with the given frame). </a:t>
            </a:r>
          </a:p>
          <a:p>
            <a:endParaRPr lang="en-US" sz="2000" dirty="0"/>
          </a:p>
          <a:p>
            <a:r>
              <a:rPr lang="en-US" sz="2000" b="1" dirty="0" err="1"/>
              <a:t>cpb_removal_delay</a:t>
            </a:r>
            <a:r>
              <a:rPr lang="en-US" sz="2000" dirty="0"/>
              <a:t> is specified in units of clock ticks from arrival of the last </a:t>
            </a:r>
            <a:r>
              <a:rPr lang="en-US" sz="2000" dirty="0" err="1"/>
              <a:t>buffering_period</a:t>
            </a:r>
            <a:r>
              <a:rPr lang="en-US" sz="2000" dirty="0"/>
              <a:t> SEI</a:t>
            </a:r>
          </a:p>
          <a:p>
            <a:endParaRPr lang="en-US" sz="2000" b="1" dirty="0"/>
          </a:p>
          <a:p>
            <a:r>
              <a:rPr lang="en-US" sz="2000" b="1" dirty="0"/>
              <a:t>Clock Tick</a:t>
            </a:r>
            <a:r>
              <a:rPr lang="en-US" sz="2000" dirty="0"/>
              <a:t> (</a:t>
            </a:r>
            <a:r>
              <a:rPr lang="en-US" sz="2000" dirty="0" err="1"/>
              <a:t>Tc</a:t>
            </a:r>
            <a:r>
              <a:rPr lang="en-US" sz="2000" dirty="0"/>
              <a:t>) is derived from </a:t>
            </a:r>
            <a:r>
              <a:rPr lang="en-US" sz="2000" dirty="0" err="1"/>
              <a:t>num_units_in_tick</a:t>
            </a:r>
            <a:r>
              <a:rPr lang="en-US" sz="2000" dirty="0"/>
              <a:t> and </a:t>
            </a:r>
            <a:r>
              <a:rPr lang="en-US" sz="2000" dirty="0" err="1"/>
              <a:t>time_scale</a:t>
            </a:r>
            <a:r>
              <a:rPr lang="en-US" sz="2000" dirty="0"/>
              <a:t> (signaled in VUI) as</a:t>
            </a:r>
          </a:p>
          <a:p>
            <a:pPr marL="0" indent="0">
              <a:buNone/>
            </a:pPr>
            <a:r>
              <a:rPr lang="en-US" sz="2400" dirty="0"/>
              <a:t>    	</a:t>
            </a:r>
            <a:r>
              <a:rPr lang="en-US" sz="1900" i="1" dirty="0" err="1"/>
              <a:t>Tc</a:t>
            </a:r>
            <a:r>
              <a:rPr lang="en-US" sz="1900" i="1" dirty="0"/>
              <a:t> = </a:t>
            </a:r>
            <a:r>
              <a:rPr lang="en-US" sz="1900" i="1" dirty="0" err="1"/>
              <a:t>num_units_in_tick</a:t>
            </a:r>
            <a:r>
              <a:rPr lang="en-US" sz="1900" i="1" dirty="0"/>
              <a:t> /</a:t>
            </a:r>
            <a:r>
              <a:rPr lang="en-US" sz="1900" i="1" dirty="0" err="1"/>
              <a:t>time_scale</a:t>
            </a:r>
            <a:endParaRPr lang="en-US" sz="1700" i="1" dirty="0"/>
          </a:p>
          <a:p>
            <a:pPr marL="0" indent="0">
              <a:buNone/>
            </a:pPr>
            <a:r>
              <a:rPr lang="en-US" sz="1700" dirty="0"/>
              <a:t>     </a:t>
            </a:r>
            <a:r>
              <a:rPr lang="en-US" sz="2000" dirty="0" err="1"/>
              <a:t>Tc</a:t>
            </a:r>
            <a:r>
              <a:rPr lang="en-US" sz="2000" dirty="0"/>
              <a:t> also specifies the duration of field in seconds, hence the duration of frame is 2 x </a:t>
            </a:r>
            <a:r>
              <a:rPr lang="en-US" sz="2000" dirty="0" err="1"/>
              <a:t>Tc</a:t>
            </a:r>
            <a:r>
              <a:rPr lang="en-US" sz="2000" dirty="0"/>
              <a:t> seconds.</a:t>
            </a:r>
          </a:p>
          <a:p>
            <a:pPr marL="0" indent="0">
              <a:buNone/>
            </a:pPr>
            <a:endParaRPr lang="en-US" sz="1700" dirty="0"/>
          </a:p>
          <a:p>
            <a:r>
              <a:rPr lang="en-US" sz="2000" dirty="0"/>
              <a:t>To convert </a:t>
            </a:r>
            <a:r>
              <a:rPr lang="en-US" sz="2000" dirty="0" err="1"/>
              <a:t>cpb_removal_delay</a:t>
            </a:r>
            <a:r>
              <a:rPr lang="en-US" sz="2000" dirty="0"/>
              <a:t> to seconds use the following:</a:t>
            </a:r>
          </a:p>
          <a:p>
            <a:pPr marL="0" indent="0">
              <a:buNone/>
            </a:pPr>
            <a:r>
              <a:rPr lang="en-US" sz="1900" dirty="0"/>
              <a:t>                   </a:t>
            </a:r>
            <a:r>
              <a:rPr lang="en-US" sz="1900" i="1" dirty="0" err="1"/>
              <a:t>cpb_removal_delay</a:t>
            </a:r>
            <a:r>
              <a:rPr lang="en-US" sz="1900" i="1" dirty="0"/>
              <a:t> * Tc </a:t>
            </a:r>
          </a:p>
          <a:p>
            <a:pPr marL="0" indent="0">
              <a:buNone/>
            </a:pPr>
            <a:endParaRPr lang="en-US" sz="1700" dirty="0"/>
          </a:p>
          <a:p>
            <a:r>
              <a:rPr lang="en-US" sz="2000" dirty="0"/>
              <a:t>The removal time </a:t>
            </a:r>
            <a:r>
              <a:rPr lang="pt-BR" sz="2000" dirty="0"/>
              <a:t>Tr( n )</a:t>
            </a:r>
            <a:r>
              <a:rPr lang="en-US" sz="2000" dirty="0"/>
              <a:t> of the frame #n from CPB is specified as follows:</a:t>
            </a:r>
          </a:p>
          <a:p>
            <a:pPr marL="0" indent="0">
              <a:buNone/>
            </a:pPr>
            <a:r>
              <a:rPr lang="pt-BR" sz="1900" i="1" dirty="0"/>
              <a:t>                  Tr( n ) = Tr( last buffering period ) + tc * cpb_removal_delay( n )</a:t>
            </a:r>
          </a:p>
          <a:p>
            <a:pPr marL="0" indent="0">
              <a:buNone/>
            </a:pPr>
            <a:endParaRPr lang="pt-BR" sz="1900" i="1" dirty="0"/>
          </a:p>
          <a:p>
            <a:r>
              <a:rPr lang="pt-BR" sz="2100" dirty="0"/>
              <a:t>Usually the buffering period SEI is signaled at the start of GOP (not necessarily each GOP)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When Frames Removed from CPB?</a:t>
            </a:r>
          </a:p>
        </p:txBody>
      </p:sp>
    </p:spTree>
    <p:extLst>
      <p:ext uri="{BB962C8B-B14F-4D97-AF65-F5344CB8AC3E}">
        <p14:creationId xmlns:p14="http://schemas.microsoft.com/office/powerpoint/2010/main" val="1190261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51" y="914400"/>
            <a:ext cx="10515600" cy="5777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initial removal time ( or removal time of the very first frame) in seconds is specified by </a:t>
            </a:r>
            <a:r>
              <a:rPr lang="en-US" sz="2000" dirty="0" err="1"/>
              <a:t>initial_cpb_removal_delay</a:t>
            </a:r>
            <a:r>
              <a:rPr lang="en-US" sz="2000" dirty="0"/>
              <a:t>/90000, where </a:t>
            </a:r>
            <a:r>
              <a:rPr lang="en-US" sz="2000" dirty="0" err="1"/>
              <a:t>initial_cpb_removal_delay</a:t>
            </a:r>
            <a:r>
              <a:rPr lang="en-US" sz="2000" dirty="0"/>
              <a:t> is signaled in </a:t>
            </a:r>
            <a:r>
              <a:rPr lang="en-US" sz="2000" dirty="0" err="1"/>
              <a:t>buffering_period</a:t>
            </a:r>
            <a:r>
              <a:rPr lang="en-US" sz="2000" dirty="0"/>
              <a:t> SEI.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When Remove Very First Frame from CPB?</a:t>
            </a:r>
          </a:p>
        </p:txBody>
      </p:sp>
    </p:spTree>
    <p:extLst>
      <p:ext uri="{BB962C8B-B14F-4D97-AF65-F5344CB8AC3E}">
        <p14:creationId xmlns:p14="http://schemas.microsoft.com/office/powerpoint/2010/main" val="313803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51" y="914400"/>
            <a:ext cx="10515600" cy="5777718"/>
          </a:xfrm>
        </p:spPr>
        <p:txBody>
          <a:bodyPr>
            <a:normAutofit/>
          </a:bodyPr>
          <a:lstStyle/>
          <a:p>
            <a:r>
              <a:rPr lang="en-US" sz="2000" dirty="0"/>
              <a:t>The start time (Big Bang) is specified by the first PCR arrived, from that event data flows to TS buffer and is “drained” to CPB with the predefined rate </a:t>
            </a:r>
            <a:r>
              <a:rPr lang="en-US" sz="2000" dirty="0" err="1"/>
              <a:t>BitRate</a:t>
            </a:r>
            <a:r>
              <a:rPr lang="en-US" sz="2000" dirty="0"/>
              <a:t> (remind TS-buffer is leaky).</a:t>
            </a:r>
          </a:p>
          <a:p>
            <a:endParaRPr lang="en-US" sz="2000" dirty="0"/>
          </a:p>
          <a:p>
            <a:r>
              <a:rPr lang="en-US" sz="2000" dirty="0"/>
              <a:t>Only after </a:t>
            </a:r>
            <a:r>
              <a:rPr lang="en-US" sz="2000" dirty="0" err="1"/>
              <a:t>initial_cpb_removal_delay</a:t>
            </a:r>
            <a:r>
              <a:rPr lang="en-US" sz="2000" dirty="0"/>
              <a:t>/90000 seconds Decoder starts to work, i.e.  to remove data from CPB. Thus, the decoding delay is equal to </a:t>
            </a:r>
            <a:r>
              <a:rPr lang="en-US" sz="2000" i="1" dirty="0" err="1"/>
              <a:t>initial_cpb_removal_delay</a:t>
            </a:r>
            <a:r>
              <a:rPr lang="en-US" sz="2000" i="1" dirty="0"/>
              <a:t>/90000 . </a:t>
            </a:r>
          </a:p>
          <a:p>
            <a:endParaRPr lang="en-US" sz="2000" i="1" dirty="0"/>
          </a:p>
          <a:p>
            <a:r>
              <a:rPr lang="en-US" sz="2000" dirty="0"/>
              <a:t>Blue-Ray standard limits the maximal decoding delay to 1 sec., i.e. </a:t>
            </a:r>
            <a:r>
              <a:rPr lang="en-US" sz="2000" i="1" dirty="0" err="1"/>
              <a:t>initial_cpb_removal_delay</a:t>
            </a:r>
            <a:r>
              <a:rPr lang="en-US" sz="2000" i="1" dirty="0"/>
              <a:t> </a:t>
            </a:r>
            <a:r>
              <a:rPr lang="en-US" sz="2000" dirty="0"/>
              <a:t>&lt; 90000. The maximum delay of 1 second puts some restrictions on CPB size and </a:t>
            </a:r>
            <a:r>
              <a:rPr lang="en-US" sz="2000" dirty="0" err="1"/>
              <a:t>BitRate</a:t>
            </a:r>
            <a:r>
              <a:rPr lang="en-US" sz="2000" dirty="0"/>
              <a:t>. If we divide a declared CPB buffer size (</a:t>
            </a:r>
            <a:r>
              <a:rPr lang="en-US" sz="2000" dirty="0" err="1"/>
              <a:t>CpbSize</a:t>
            </a:r>
            <a:r>
              <a:rPr lang="en-US" sz="2000" dirty="0"/>
              <a:t>) with a declared bit-rate (</a:t>
            </a:r>
            <a:r>
              <a:rPr lang="en-US" sz="2000" dirty="0" err="1"/>
              <a:t>BitRate</a:t>
            </a:r>
            <a:r>
              <a:rPr lang="en-US" sz="2000" dirty="0"/>
              <a:t>) then the result must be less or equal to 1, if not, either the buffer size should be reduced or </a:t>
            </a:r>
            <a:r>
              <a:rPr lang="en-US" sz="2000" dirty="0" err="1"/>
              <a:t>BitRate</a:t>
            </a:r>
            <a:r>
              <a:rPr lang="en-US" sz="2000" dirty="0"/>
              <a:t>  should be increased.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When Data starts to Flow to TS buffer and Restrictions ?</a:t>
            </a:r>
          </a:p>
        </p:txBody>
      </p:sp>
    </p:spTree>
    <p:extLst>
      <p:ext uri="{BB962C8B-B14F-4D97-AF65-F5344CB8AC3E}">
        <p14:creationId xmlns:p14="http://schemas.microsoft.com/office/powerpoint/2010/main" val="3038912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724" y="802899"/>
            <a:ext cx="10515600" cy="5777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sz="2000" b="1" dirty="0"/>
              <a:t>Ta(n)</a:t>
            </a:r>
            <a:r>
              <a:rPr lang="en-US" sz="2000" dirty="0"/>
              <a:t> - the time when the first bit of the picture #n enters the CPB, called the arrival time of picture #n.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b="1" dirty="0" err="1"/>
              <a:t>Tf</a:t>
            </a:r>
            <a:r>
              <a:rPr lang="en-US" sz="2000" b="1" dirty="0"/>
              <a:t>(n)</a:t>
            </a:r>
            <a:r>
              <a:rPr lang="en-US" sz="2000" dirty="0"/>
              <a:t> - the time when the last bit of the picture #n enters the CPB, called the final arrival time of the picture #n. </a:t>
            </a:r>
            <a:r>
              <a:rPr lang="en-US" sz="2000" dirty="0" err="1"/>
              <a:t>Tf</a:t>
            </a:r>
            <a:r>
              <a:rPr lang="en-US" sz="2000" dirty="0"/>
              <a:t>(n) is equal to </a:t>
            </a:r>
            <a:r>
              <a:rPr lang="en-US" sz="2000" i="1" dirty="0"/>
              <a:t>Ta(n)+</a:t>
            </a:r>
            <a:r>
              <a:rPr lang="en-US" sz="2000" i="1" dirty="0" err="1"/>
              <a:t>PictureSize</a:t>
            </a:r>
            <a:r>
              <a:rPr lang="en-US" sz="2000" i="1" dirty="0"/>
              <a:t>/</a:t>
            </a:r>
            <a:r>
              <a:rPr lang="en-US" sz="2000" i="1" dirty="0" err="1"/>
              <a:t>BitRate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b="1" dirty="0" err="1"/>
              <a:t>Tr</a:t>
            </a:r>
            <a:r>
              <a:rPr lang="en-US" sz="2000" b="1" dirty="0"/>
              <a:t>(n)</a:t>
            </a:r>
            <a:r>
              <a:rPr lang="en-US" sz="2000" dirty="0"/>
              <a:t> – the time when the picture #n is removed from the CPB, called the removal time.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More Relevant Definitions</a:t>
            </a:r>
          </a:p>
        </p:txBody>
      </p:sp>
    </p:spTree>
    <p:extLst>
      <p:ext uri="{BB962C8B-B14F-4D97-AF65-F5344CB8AC3E}">
        <p14:creationId xmlns:p14="http://schemas.microsoft.com/office/powerpoint/2010/main" val="1342721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724" y="802899"/>
            <a:ext cx="10515600" cy="57777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sz="2000" b="1" dirty="0"/>
              <a:t>CBR</a:t>
            </a:r>
            <a:r>
              <a:rPr lang="en-US" sz="2000" dirty="0"/>
              <a:t> – signaled by </a:t>
            </a:r>
            <a:r>
              <a:rPr lang="en-US" sz="2000" dirty="0" err="1"/>
              <a:t>cbr_flag</a:t>
            </a:r>
            <a:r>
              <a:rPr lang="en-US" sz="2000" dirty="0"/>
              <a:t>=1 in VUI. </a:t>
            </a:r>
          </a:p>
          <a:p>
            <a:pPr marL="0" indent="0">
              <a:buNone/>
            </a:pPr>
            <a:r>
              <a:rPr lang="en-US" sz="2000" dirty="0"/>
              <a:t>In this mode data from TS buffer flows with a constant predefined rate </a:t>
            </a:r>
            <a:r>
              <a:rPr lang="en-US" sz="2000" dirty="0" err="1"/>
              <a:t>BitRate</a:t>
            </a:r>
            <a:r>
              <a:rPr lang="en-US" sz="2000" dirty="0"/>
              <a:t>, i.e. the tap between TS and CPB is always open and never closed even for a moment. In CBR mode Ta(n) = </a:t>
            </a:r>
            <a:r>
              <a:rPr lang="en-US" sz="2000" dirty="0" err="1"/>
              <a:t>Tf</a:t>
            </a:r>
            <a:r>
              <a:rPr lang="en-US" sz="2000" dirty="0"/>
              <a:t>(n-1).</a:t>
            </a:r>
          </a:p>
          <a:p>
            <a:pPr marL="0" indent="0">
              <a:buNone/>
            </a:pPr>
            <a:r>
              <a:rPr lang="en-US" sz="2000" dirty="0"/>
              <a:t>   </a:t>
            </a:r>
          </a:p>
          <a:p>
            <a:r>
              <a:rPr lang="en-US" sz="2000" b="1" dirty="0"/>
              <a:t>VBR</a:t>
            </a:r>
            <a:r>
              <a:rPr lang="en-US" sz="2000" dirty="0"/>
              <a:t> - signaled by </a:t>
            </a:r>
            <a:r>
              <a:rPr lang="en-US" sz="2000" dirty="0" err="1"/>
              <a:t>cbr_flag</a:t>
            </a:r>
            <a:r>
              <a:rPr lang="en-US" sz="2000" dirty="0"/>
              <a:t>=0 in VUI. </a:t>
            </a:r>
          </a:p>
          <a:p>
            <a:pPr marL="0" indent="0">
              <a:buNone/>
            </a:pPr>
            <a:r>
              <a:rPr lang="en-US" sz="2000" dirty="0"/>
              <a:t>In this mode the tap between TS and CPB can be closed temporarily (to prevent CPB overflows), however when the tap is open data flows with constant rate </a:t>
            </a:r>
            <a:r>
              <a:rPr lang="en-US" sz="2000" dirty="0" err="1"/>
              <a:t>BitRate</a:t>
            </a:r>
            <a:r>
              <a:rPr lang="en-US" sz="2000" dirty="0"/>
              <a:t>. Hence, Ta(n) ≥ </a:t>
            </a:r>
            <a:r>
              <a:rPr lang="en-US" sz="2000" dirty="0" err="1"/>
              <a:t>Tf</a:t>
            </a:r>
            <a:r>
              <a:rPr lang="en-US" sz="2000" dirty="0"/>
              <a:t>(n-1).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Note</a:t>
            </a:r>
            <a:r>
              <a:rPr lang="en-US" sz="2000" dirty="0"/>
              <a:t>: in both modes the bit-rate to CPB is specified as </a:t>
            </a:r>
          </a:p>
          <a:p>
            <a:pPr marL="0" indent="0">
              <a:buNone/>
            </a:pPr>
            <a:r>
              <a:rPr lang="en-US" sz="2000" dirty="0"/>
              <a:t>         </a:t>
            </a:r>
            <a:r>
              <a:rPr lang="en-US" sz="2000" i="1" dirty="0" err="1"/>
              <a:t>BitRate</a:t>
            </a:r>
            <a:r>
              <a:rPr lang="en-US" sz="2000" i="1" dirty="0"/>
              <a:t> =  (bit_rate_value_minus1+1)&lt;&lt;(bit_rate_scale+6)</a:t>
            </a:r>
          </a:p>
          <a:p>
            <a:pPr marL="0" indent="0">
              <a:buNone/>
            </a:pPr>
            <a:r>
              <a:rPr lang="en-US" sz="2000" dirty="0"/>
              <a:t>Where bit_rate_value_minus1 and </a:t>
            </a:r>
            <a:r>
              <a:rPr lang="en-US" sz="2000" dirty="0" err="1"/>
              <a:t>bit_rate_scale</a:t>
            </a:r>
            <a:r>
              <a:rPr lang="en-US" sz="2000" dirty="0"/>
              <a:t> are signaled in VUI.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560" y="223457"/>
            <a:ext cx="10515600" cy="45912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VBR and CBR Modes</a:t>
            </a:r>
          </a:p>
        </p:txBody>
      </p:sp>
    </p:spTree>
    <p:extLst>
      <p:ext uri="{BB962C8B-B14F-4D97-AF65-F5344CB8AC3E}">
        <p14:creationId xmlns:p14="http://schemas.microsoft.com/office/powerpoint/2010/main" val="146326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3120</TotalTime>
  <Words>1252</Words>
  <Application>Microsoft Office PowerPoint</Application>
  <PresentationFormat>Widescreen</PresentationFormat>
  <Paragraphs>111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VISIO</vt:lpstr>
      <vt:lpstr>AVC/H.264 HRD Easy Overview</vt:lpstr>
      <vt:lpstr>General Flowchart</vt:lpstr>
      <vt:lpstr>Details</vt:lpstr>
      <vt:lpstr>Details and Notes</vt:lpstr>
      <vt:lpstr>When Frames Removed from CPB?</vt:lpstr>
      <vt:lpstr>When Remove Very First Frame from CPB?</vt:lpstr>
      <vt:lpstr>When Data starts to Flow to TS buffer and Restrictions ?</vt:lpstr>
      <vt:lpstr>More Relevant Definitions</vt:lpstr>
      <vt:lpstr>VBR and CBR Modes</vt:lpstr>
      <vt:lpstr>CBR Mode Example</vt:lpstr>
      <vt:lpstr>VBR Mode Example</vt:lpstr>
      <vt:lpstr>How Arrival Time Derived in VBR mode?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AVC/H.264 HRD</dc:title>
  <dc:creator>Shevach Riabtsev</dc:creator>
  <cp:lastModifiedBy>Riabtsev, Shevach</cp:lastModifiedBy>
  <cp:revision>54</cp:revision>
  <dcterms:created xsi:type="dcterms:W3CDTF">2014-03-04T14:51:42Z</dcterms:created>
  <dcterms:modified xsi:type="dcterms:W3CDTF">2019-08-03T13:47:09Z</dcterms:modified>
</cp:coreProperties>
</file>